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8" r:id="rId4"/>
    <p:sldId id="268" r:id="rId5"/>
    <p:sldId id="259" r:id="rId6"/>
    <p:sldId id="260" r:id="rId7"/>
    <p:sldId id="261" r:id="rId9"/>
    <p:sldId id="262" r:id="rId10"/>
    <p:sldId id="263" r:id="rId11"/>
    <p:sldId id="264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A00"/>
    <a:srgbClr val="000000"/>
    <a:srgbClr val="292C32"/>
    <a:srgbClr val="CB7F0C"/>
    <a:srgbClr val="FF9D00"/>
    <a:srgbClr val="F49503"/>
    <a:srgbClr val="EEEEEE"/>
    <a:srgbClr val="FFBC1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C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084445" y="1766570"/>
            <a:ext cx="6706870" cy="2226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50"/>
              </a:lnSpc>
              <a:buNone/>
            </a:pPr>
            <a:r>
              <a:rPr lang="en-US" sz="4500" dirty="0">
                <a:solidFill>
                  <a:srgbClr val="F3F3F2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  <a:sym typeface="+mn-ea"/>
              </a:rPr>
              <a:t>Zero Trust IAM Platform with Least-Privilege Automation on AWS</a:t>
            </a:r>
            <a:endParaRPr lang="en-US" sz="4500" dirty="0">
              <a:solidFill>
                <a:srgbClr val="F3F3F2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084445" y="4130675"/>
            <a:ext cx="6946900" cy="822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Enhancing security, reducing risk, and enforcing least privilege using AWS services</a:t>
            </a:r>
            <a:endParaRPr lang="en-US" sz="200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393565" cy="6857365"/>
          </a:xfrm>
          <a:prstGeom prst="rect">
            <a:avLst/>
          </a:prstGeom>
        </p:spPr>
      </p:pic>
      <p:pic>
        <p:nvPicPr>
          <p:cNvPr id="7" name="Picture 6" descr="a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425" y="5090160"/>
            <a:ext cx="2949575" cy="1767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12090" y="647065"/>
            <a:ext cx="5375910" cy="68199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Challenges &amp; Learnings</a:t>
            </a:r>
            <a:endParaRPr lang="en-US" sz="4400" dirty="0">
              <a:solidFill>
                <a:srgbClr val="FFFFFF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2090" y="1765300"/>
            <a:ext cx="3728720" cy="3708400"/>
            <a:chOff x="334" y="2780"/>
            <a:chExt cx="5872" cy="5840"/>
          </a:xfrm>
        </p:grpSpPr>
        <p:sp>
          <p:nvSpPr>
            <p:cNvPr id="5" name="Shape 1"/>
            <p:cNvSpPr/>
            <p:nvPr/>
          </p:nvSpPr>
          <p:spPr>
            <a:xfrm>
              <a:off x="334" y="2780"/>
              <a:ext cx="5873" cy="5840"/>
            </a:xfrm>
            <a:prstGeom prst="roundRect">
              <a:avLst>
                <a:gd name="adj" fmla="val 883"/>
              </a:avLst>
            </a:prstGeom>
            <a:noFill/>
            <a:ln w="30480">
              <a:solidFill>
                <a:srgbClr val="61646A"/>
              </a:solidFill>
              <a:prstDash val="solid"/>
            </a:ln>
          </p:spPr>
        </p:sp>
        <p:sp>
          <p:nvSpPr>
            <p:cNvPr id="6" name="Shape 2"/>
            <p:cNvSpPr/>
            <p:nvPr/>
          </p:nvSpPr>
          <p:spPr>
            <a:xfrm>
              <a:off x="377" y="2826"/>
              <a:ext cx="5788" cy="1031"/>
            </a:xfrm>
            <a:prstGeom prst="rect">
              <a:avLst/>
            </a:prstGeom>
            <a:solidFill>
              <a:srgbClr val="FF9A00"/>
            </a:solidFill>
          </p:spPr>
        </p:sp>
        <p:sp>
          <p:nvSpPr>
            <p:cNvPr id="7" name="Text 3"/>
            <p:cNvSpPr/>
            <p:nvPr/>
          </p:nvSpPr>
          <p:spPr>
            <a:xfrm>
              <a:off x="3033" y="3019"/>
              <a:ext cx="476" cy="645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2650"/>
                </a:lnSpc>
                <a:buNone/>
              </a:pPr>
              <a:r>
                <a:rPr lang="en-US" sz="2400" dirty="0">
                  <a:solidFill>
                    <a:srgbClr val="FFFFFF"/>
                  </a:solidFill>
                  <a:latin typeface="IBM Plex Sans Medium" panose="020B0803050203000203" pitchFamily="34" charset="0"/>
                  <a:ea typeface="IBM Plex Sans Medium" panose="020B0803050203000203" pitchFamily="34" charset="-122"/>
                  <a:cs typeface="IBM Plex Sans Medium" panose="020B0803050203000203" pitchFamily="34" charset="-120"/>
                </a:rPr>
                <a:t>1</a:t>
              </a:r>
              <a:endParaRPr lang="en-US" sz="24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endParaRPr>
            </a:p>
          </p:txBody>
        </p:sp>
        <p:sp>
          <p:nvSpPr>
            <p:cNvPr id="8" name="Text 4"/>
            <p:cNvSpPr/>
            <p:nvPr/>
          </p:nvSpPr>
          <p:spPr>
            <a:xfrm>
              <a:off x="694" y="4201"/>
              <a:ext cx="4402" cy="537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rgbClr val="FFFFFF"/>
                  </a:solidFill>
                  <a:latin typeface="IBM Plex Sans Medium" panose="020B0803050203000203" pitchFamily="34" charset="0"/>
                  <a:ea typeface="IBM Plex Sans Medium" panose="020B0803050203000203" pitchFamily="34" charset="-122"/>
                  <a:cs typeface="IBM Plex Sans Medium" panose="020B0803050203000203" pitchFamily="34" charset="-120"/>
                </a:rPr>
                <a:t>Handling False Positives</a:t>
              </a:r>
              <a:endParaRPr lang="en-US" sz="20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endParaRPr>
            </a:p>
          </p:txBody>
        </p:sp>
        <p:sp>
          <p:nvSpPr>
            <p:cNvPr id="9" name="Text 5"/>
            <p:cNvSpPr/>
            <p:nvPr/>
          </p:nvSpPr>
          <p:spPr>
            <a:xfrm>
              <a:off x="694" y="4944"/>
              <a:ext cx="5153" cy="220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marL="0" indent="0" algn="just">
                <a:lnSpc>
                  <a:spcPts val="2850"/>
                </a:lnSpc>
                <a:buNone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Roboto" panose="02000000000000000000" pitchFamily="34" charset="0"/>
                  <a:ea typeface="Roboto" panose="02000000000000000000" pitchFamily="34" charset="-122"/>
                  <a:cs typeface="Roboto" panose="02000000000000000000" pitchFamily="34" charset="-120"/>
                </a:rPr>
                <a:t>Implementing robust filtering and fine-tuning automation logic was crucial to minimise erroneous alerts and actions.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44010" y="1765300"/>
            <a:ext cx="3728720" cy="3708400"/>
            <a:chOff x="6526" y="2780"/>
            <a:chExt cx="5872" cy="5840"/>
          </a:xfrm>
        </p:grpSpPr>
        <p:sp>
          <p:nvSpPr>
            <p:cNvPr id="10" name="Shape 6"/>
            <p:cNvSpPr/>
            <p:nvPr/>
          </p:nvSpPr>
          <p:spPr>
            <a:xfrm>
              <a:off x="6526" y="2780"/>
              <a:ext cx="5873" cy="5840"/>
            </a:xfrm>
            <a:prstGeom prst="roundRect">
              <a:avLst>
                <a:gd name="adj" fmla="val 883"/>
              </a:avLst>
            </a:prstGeom>
            <a:noFill/>
            <a:ln w="30480">
              <a:solidFill>
                <a:srgbClr val="61646A"/>
              </a:solidFill>
              <a:prstDash val="solid"/>
            </a:ln>
          </p:spPr>
        </p:sp>
        <p:sp>
          <p:nvSpPr>
            <p:cNvPr id="11" name="Shape 7"/>
            <p:cNvSpPr/>
            <p:nvPr/>
          </p:nvSpPr>
          <p:spPr>
            <a:xfrm>
              <a:off x="6568" y="2826"/>
              <a:ext cx="5788" cy="1031"/>
            </a:xfrm>
            <a:prstGeom prst="rect">
              <a:avLst/>
            </a:prstGeom>
            <a:solidFill>
              <a:srgbClr val="FF9A00"/>
            </a:solidFill>
          </p:spPr>
        </p:sp>
        <p:sp>
          <p:nvSpPr>
            <p:cNvPr id="12" name="Text 8"/>
            <p:cNvSpPr/>
            <p:nvPr/>
          </p:nvSpPr>
          <p:spPr>
            <a:xfrm>
              <a:off x="9224" y="3019"/>
              <a:ext cx="476" cy="645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2650"/>
                </a:lnSpc>
                <a:buNone/>
              </a:pPr>
              <a:r>
                <a:rPr lang="en-US" sz="2400" dirty="0">
                  <a:solidFill>
                    <a:srgbClr val="FFFFFF"/>
                  </a:solidFill>
                  <a:latin typeface="IBM Plex Sans Medium" panose="020B0803050203000203" pitchFamily="34" charset="0"/>
                  <a:ea typeface="IBM Plex Sans Medium" panose="020B0803050203000203" pitchFamily="34" charset="-122"/>
                  <a:cs typeface="IBM Plex Sans Medium" panose="020B0803050203000203" pitchFamily="34" charset="-120"/>
                </a:rPr>
                <a:t>2</a:t>
              </a:r>
              <a:endParaRPr lang="en-US" sz="24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endParaRPr>
            </a:p>
          </p:txBody>
        </p:sp>
        <p:sp>
          <p:nvSpPr>
            <p:cNvPr id="13" name="Text 9"/>
            <p:cNvSpPr/>
            <p:nvPr/>
          </p:nvSpPr>
          <p:spPr>
            <a:xfrm>
              <a:off x="6627" y="4201"/>
              <a:ext cx="5705" cy="107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rgbClr val="FFFFFF"/>
                  </a:solidFill>
                  <a:latin typeface="IBM Plex Sans Medium" panose="020B0803050203000203" pitchFamily="34" charset="0"/>
                  <a:ea typeface="IBM Plex Sans Medium" panose="020B0803050203000203" pitchFamily="34" charset="-122"/>
                  <a:cs typeface="IBM Plex Sans Medium" panose="020B0803050203000203" pitchFamily="34" charset="-120"/>
                </a:rPr>
                <a:t>Balancing Security &amp; Flexibility</a:t>
              </a:r>
              <a:endParaRPr lang="en-US" sz="20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endParaRPr>
            </a:p>
          </p:txBody>
        </p:sp>
        <p:sp>
          <p:nvSpPr>
            <p:cNvPr id="14" name="Text 10"/>
            <p:cNvSpPr/>
            <p:nvPr/>
          </p:nvSpPr>
          <p:spPr>
            <a:xfrm>
              <a:off x="6886" y="4962"/>
              <a:ext cx="5153" cy="275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marL="0" indent="0" algn="just">
                <a:lnSpc>
                  <a:spcPts val="2850"/>
                </a:lnSpc>
                <a:buNone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Roboto" panose="02000000000000000000" pitchFamily="34" charset="0"/>
                  <a:ea typeface="Roboto" panose="02000000000000000000" pitchFamily="34" charset="-122"/>
                  <a:cs typeface="Roboto" panose="02000000000000000000" pitchFamily="34" charset="-120"/>
                </a:rPr>
                <a:t>Achieving a balance between stringent security policies and operational agility required iterative adjustments and stakeholder collaboration.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74660" y="1765300"/>
            <a:ext cx="3728720" cy="3708400"/>
            <a:chOff x="12716" y="2780"/>
            <a:chExt cx="5872" cy="5840"/>
          </a:xfrm>
        </p:grpSpPr>
        <p:sp>
          <p:nvSpPr>
            <p:cNvPr id="15" name="Shape 11"/>
            <p:cNvSpPr/>
            <p:nvPr/>
          </p:nvSpPr>
          <p:spPr>
            <a:xfrm>
              <a:off x="12716" y="2780"/>
              <a:ext cx="5873" cy="5840"/>
            </a:xfrm>
            <a:prstGeom prst="roundRect">
              <a:avLst>
                <a:gd name="adj" fmla="val 883"/>
              </a:avLst>
            </a:prstGeom>
            <a:noFill/>
            <a:ln w="30480">
              <a:solidFill>
                <a:srgbClr val="61646A"/>
              </a:solidFill>
              <a:prstDash val="solid"/>
            </a:ln>
          </p:spPr>
        </p:sp>
        <p:sp>
          <p:nvSpPr>
            <p:cNvPr id="16" name="Shape 12"/>
            <p:cNvSpPr/>
            <p:nvPr/>
          </p:nvSpPr>
          <p:spPr>
            <a:xfrm>
              <a:off x="12759" y="2826"/>
              <a:ext cx="5788" cy="1031"/>
            </a:xfrm>
            <a:prstGeom prst="rect">
              <a:avLst/>
            </a:prstGeom>
            <a:solidFill>
              <a:srgbClr val="FF9A00"/>
            </a:solidFill>
          </p:spPr>
        </p:sp>
        <p:sp>
          <p:nvSpPr>
            <p:cNvPr id="17" name="Text 13"/>
            <p:cNvSpPr/>
            <p:nvPr/>
          </p:nvSpPr>
          <p:spPr>
            <a:xfrm>
              <a:off x="15416" y="3019"/>
              <a:ext cx="476" cy="645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2650"/>
                </a:lnSpc>
                <a:buNone/>
              </a:pPr>
              <a:r>
                <a:rPr lang="en-US" sz="2400" dirty="0">
                  <a:solidFill>
                    <a:srgbClr val="FFFFFF"/>
                  </a:solidFill>
                  <a:latin typeface="IBM Plex Sans Medium" panose="020B0803050203000203" pitchFamily="34" charset="0"/>
                  <a:ea typeface="IBM Plex Sans Medium" panose="020B0803050203000203" pitchFamily="34" charset="-122"/>
                  <a:cs typeface="IBM Plex Sans Medium" panose="020B0803050203000203" pitchFamily="34" charset="-120"/>
                </a:rPr>
                <a:t>3</a:t>
              </a:r>
              <a:endParaRPr lang="en-US" sz="24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endParaRPr>
            </a:p>
          </p:txBody>
        </p:sp>
        <p:sp>
          <p:nvSpPr>
            <p:cNvPr id="18" name="Text 14"/>
            <p:cNvSpPr/>
            <p:nvPr/>
          </p:nvSpPr>
          <p:spPr>
            <a:xfrm>
              <a:off x="13077" y="4201"/>
              <a:ext cx="5403" cy="76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rgbClr val="FFFFFF"/>
                  </a:solidFill>
                  <a:latin typeface="IBM Plex Sans Medium" panose="020B0803050203000203" pitchFamily="34" charset="0"/>
                  <a:ea typeface="IBM Plex Sans Medium" panose="020B0803050203000203" pitchFamily="34" charset="-122"/>
                  <a:cs typeface="IBM Plex Sans Medium" panose="020B0803050203000203" pitchFamily="34" charset="-120"/>
                </a:rPr>
                <a:t>Iterative Policy Improvement</a:t>
              </a:r>
              <a:endParaRPr lang="en-US" sz="20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endParaRPr>
            </a:p>
          </p:txBody>
        </p:sp>
        <p:sp>
          <p:nvSpPr>
            <p:cNvPr id="19" name="Text 15"/>
            <p:cNvSpPr/>
            <p:nvPr/>
          </p:nvSpPr>
          <p:spPr>
            <a:xfrm>
              <a:off x="13075" y="4962"/>
              <a:ext cx="5153" cy="275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marL="0" indent="0" algn="just">
                <a:lnSpc>
                  <a:spcPts val="2850"/>
                </a:lnSpc>
                <a:buNone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Roboto" panose="02000000000000000000" pitchFamily="34" charset="0"/>
                  <a:ea typeface="Roboto" panose="02000000000000000000" pitchFamily="34" charset="-122"/>
                  <a:cs typeface="Roboto" panose="02000000000000000000" pitchFamily="34" charset="-120"/>
                </a:rPr>
                <a:t>Continuous refinement of IAM policies based on real-world usage patterns and security insights proved vital for long-term effectiveness.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endParaRPr>
            </a:p>
          </p:txBody>
        </p:sp>
      </p:grpSp>
      <p:pic>
        <p:nvPicPr>
          <p:cNvPr id="22" name="Picture 21" descr="a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090" y="5995035"/>
            <a:ext cx="1438910" cy="86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a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090" y="5995035"/>
            <a:ext cx="1438910" cy="86233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41630" y="561340"/>
            <a:ext cx="5512435" cy="74676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950"/>
              </a:lnSpc>
              <a:buNone/>
            </a:pPr>
            <a:r>
              <a:rPr sz="4400">
                <a:solidFill>
                  <a:srgbClr val="FF9A00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📚</a:t>
            </a:r>
            <a:r>
              <a:rPr lang="en-US" sz="4400">
                <a:solidFill>
                  <a:schemeClr val="bg1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  </a:t>
            </a:r>
            <a:r>
              <a:rPr lang="en-US" sz="4400" dirty="0">
                <a:solidFill>
                  <a:srgbClr val="F3F3F2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Conclusion &amp; Call to Action</a:t>
            </a:r>
            <a:endParaRPr lang="en-US" sz="4400" dirty="0"/>
          </a:p>
        </p:txBody>
      </p:sp>
      <p:sp>
        <p:nvSpPr>
          <p:cNvPr id="7" name="Text 1"/>
          <p:cNvSpPr/>
          <p:nvPr/>
        </p:nvSpPr>
        <p:spPr>
          <a:xfrm>
            <a:off x="361950" y="1666240"/>
            <a:ext cx="11722100" cy="382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just">
              <a:lnSpc>
                <a:spcPts val="25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project served as an invaluable learning experience, bridging theoretical knowledge with practical AWS security implementation.</a:t>
            </a:r>
            <a:endParaRPr lang="en-US" sz="1700" dirty="0"/>
          </a:p>
        </p:txBody>
      </p:sp>
      <p:sp>
        <p:nvSpPr>
          <p:cNvPr id="8" name="Text 2"/>
          <p:cNvSpPr/>
          <p:nvPr/>
        </p:nvSpPr>
        <p:spPr>
          <a:xfrm>
            <a:off x="610235" y="2675255"/>
            <a:ext cx="2976245" cy="4476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50"/>
              </a:lnSpc>
              <a:buNone/>
            </a:pPr>
            <a:r>
              <a:rPr lang="en-US" sz="2800" dirty="0">
                <a:solidFill>
                  <a:srgbClr val="F3F3F2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Key Learning Outcomes:</a:t>
            </a:r>
            <a:endParaRPr lang="en-US" sz="2800" dirty="0">
              <a:solidFill>
                <a:srgbClr val="F3F3F2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10235" y="3481705"/>
            <a:ext cx="11453495" cy="382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Deep understanding of Zero Trust and Least Privilege.</a:t>
            </a:r>
            <a:endParaRPr lang="en-US" sz="200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10235" y="3947160"/>
            <a:ext cx="11453495" cy="382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Proficiency in AWS security service integration.</a:t>
            </a:r>
            <a:endParaRPr lang="en-US" sz="200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0235" y="4413250"/>
            <a:ext cx="11453495" cy="382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Hands-on experience with cloud automation for security.</a:t>
            </a:r>
            <a:endParaRPr lang="en-US" sz="200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0235" y="4878705"/>
            <a:ext cx="11453495" cy="382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Ability to design and validate secure cloud architectures.</a:t>
            </a:r>
            <a:endParaRPr lang="en-US" sz="200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341630" y="2317115"/>
            <a:ext cx="20320" cy="3027680"/>
          </a:xfrm>
          <a:prstGeom prst="rect">
            <a:avLst/>
          </a:prstGeom>
          <a:solidFill>
            <a:srgbClr val="FF9A00"/>
          </a:solidFill>
        </p:spPr>
      </p:sp>
      <p:sp>
        <p:nvSpPr>
          <p:cNvPr id="14" name="Text 8"/>
          <p:cNvSpPr/>
          <p:nvPr/>
        </p:nvSpPr>
        <p:spPr>
          <a:xfrm>
            <a:off x="234950" y="5613400"/>
            <a:ext cx="11722100" cy="382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 encourage you to explore and implement Zero Trust IAM principles in your own AWS accounts for portfolio projects.</a:t>
            </a:r>
            <a:endParaRPr lang="en-US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44515" y="320715"/>
            <a:ext cx="1114341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550"/>
              </a:lnSpc>
              <a:buNone/>
            </a:pPr>
            <a:r>
              <a:rPr lang="en-US" sz="4400">
                <a:solidFill>
                  <a:schemeClr val="bg1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 </a:t>
            </a:r>
            <a:r>
              <a:rPr lang="en-US" sz="4400" dirty="0">
                <a:solidFill>
                  <a:srgbClr val="F3F3F2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Introduction to Zero Trust &amp; Least Privilege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542330" y="16085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What is Zero Trust ?</a:t>
            </a:r>
            <a:endParaRPr lang="en-US" sz="3200" dirty="0">
              <a:solidFill>
                <a:srgbClr val="F3F3F2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42290" y="2038985"/>
            <a:ext cx="9803765" cy="1308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"Never trust, always verify." Every access request is authenticated and authorised, regardless of   origin. This minimises the attack surface and prevents lateral movement within your AWS   environment.</a:t>
            </a:r>
            <a:endParaRPr lang="en-US" sz="200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42290" y="3859530"/>
            <a:ext cx="7348855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3F3F2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Why Least Privilege enforcement matters ?</a:t>
            </a:r>
            <a:endParaRPr lang="en-US" sz="2800" dirty="0">
              <a:solidFill>
                <a:srgbClr val="F3F3F2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42290" y="4356735"/>
            <a:ext cx="10547985" cy="125095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Granting only the minimum necessary permissions to perform a task.</a:t>
            </a:r>
            <a:endParaRPr lang="en-US" sz="200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reduces the potential impact of compromised credentials and limits unauthorised actions,</a:t>
            </a:r>
            <a:endParaRPr lang="en-US" sz="200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crucial for a robust security posture.</a:t>
            </a:r>
            <a:endParaRPr lang="en-US" sz="200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15" name="Picture 14" descr="a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090" y="5995035"/>
            <a:ext cx="1438910" cy="86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20" y="431800"/>
            <a:ext cx="8091805" cy="1138555"/>
          </a:xfrm>
        </p:spPr>
        <p:txBody>
          <a:bodyPr/>
          <a:p>
            <a:r>
              <a:rPr>
                <a:solidFill>
                  <a:srgbClr val="FF9D00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🎯 </a:t>
            </a:r>
            <a:r>
              <a:rPr lang="en-US">
                <a:solidFill>
                  <a:srgbClr val="FF9D00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 </a:t>
            </a:r>
            <a:r>
              <a:rPr lang="en-US">
                <a:solidFill>
                  <a:schemeClr val="bg1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 </a:t>
            </a:r>
            <a:r>
              <a:rPr>
                <a:solidFill>
                  <a:schemeClr val="bg1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Our Project </a:t>
            </a:r>
            <a:r>
              <a:rPr lang="en-US">
                <a:solidFill>
                  <a:schemeClr val="bg1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Objectives</a:t>
            </a:r>
            <a:endParaRPr lang="en-US">
              <a:solidFill>
                <a:schemeClr val="bg1"/>
              </a:solidFill>
              <a:latin typeface="IBM Plex Sans Medium" panose="020B0803050203000203" pitchFamily="34" charset="0"/>
              <a:cs typeface="IBM Plex Sans Medium" panose="020B0803050203000203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55" y="1689735"/>
            <a:ext cx="8373745" cy="4866005"/>
          </a:xfrm>
        </p:spPr>
        <p:txBody>
          <a:bodyPr>
            <a:noAutofit/>
          </a:bodyPr>
          <a:p>
            <a:pPr lvl="0" algn="l">
              <a:lnSpc>
                <a:spcPct val="200000"/>
              </a:lnSpc>
            </a:pP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Enforce </a:t>
            </a:r>
            <a:r>
              <a:rPr lang="en-US" sz="17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least-privelege access 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across AWS IAM users and roles.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lvl="0" algn="l">
              <a:lnSpc>
                <a:spcPct val="200000"/>
              </a:lnSpc>
            </a:pP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 </a:t>
            </a:r>
            <a:r>
              <a:rPr lang="en-US" sz="17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Zero Trust session-based access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with continous verification.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lvl="0" algn="l">
              <a:lnSpc>
                <a:spcPct val="200000"/>
              </a:lnSpc>
            </a:pP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Automate </a:t>
            </a:r>
            <a:r>
              <a:rPr lang="en-US" sz="17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Policy enforcement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to reduce manual intervention.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lvl="0" algn="l">
              <a:lnSpc>
                <a:spcPct val="200000"/>
              </a:lnSpc>
            </a:pPr>
            <a:r>
              <a:rPr lang="en-US" sz="17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Monitor IAM actvities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using centralized logging analysis.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lvl="0" algn="l">
              <a:lnSpc>
                <a:spcPct val="200000"/>
              </a:lnSpc>
            </a:pP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Detect and Respond to </a:t>
            </a:r>
            <a:r>
              <a:rPr lang="en-US" sz="17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IAM misconfigurations promptly.</a:t>
            </a:r>
            <a:endParaRPr lang="en-US" sz="1700" b="1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lvl="0" algn="l">
              <a:lnSpc>
                <a:spcPct val="200000"/>
              </a:lnSpc>
            </a:pPr>
            <a:r>
              <a:rPr lang="en-US" sz="17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Reduce security risks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from over-priveleged access.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lvl="0" algn="l">
              <a:lnSpc>
                <a:spcPct val="200000"/>
              </a:lnSpc>
            </a:pP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Establish a scalable, auditable Zero Trust IAM Framework for multi-account environments.</a:t>
            </a:r>
            <a:endParaRPr lang="en-US" sz="17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0810" y="0"/>
            <a:ext cx="317119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9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a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090" y="5995035"/>
            <a:ext cx="1438910" cy="8623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9715" y="438785"/>
            <a:ext cx="5670550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  <a:sym typeface="+mn-ea"/>
              </a:rPr>
              <a:t>AWS Services &amp; Tools</a:t>
            </a:r>
            <a:endParaRPr lang="en-US" sz="4400" dirty="0"/>
          </a:p>
          <a:p>
            <a:pPr marL="0" indent="0" algn="l">
              <a:lnSpc>
                <a:spcPts val="5550"/>
              </a:lnSpc>
              <a:buNone/>
            </a:pPr>
            <a:endParaRPr lang="en-US" sz="4400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58750" y="1561465"/>
            <a:ext cx="11556365" cy="45720"/>
          </a:xfrm>
          <a:prstGeom prst="rect">
            <a:avLst/>
          </a:prstGeom>
          <a:solidFill>
            <a:srgbClr val="F49503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921510"/>
            <a:ext cx="567055" cy="56705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8750" y="2772410"/>
            <a:ext cx="28352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0"/>
              </a:rPr>
              <a:t>Identity Management</a:t>
            </a:r>
            <a:endParaRPr lang="en-US" sz="2000" b="1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58750" y="3262630"/>
            <a:ext cx="637984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BM Plex Sans Medium" panose="020B0803050203000203" pitchFamily="34" charset="0"/>
                <a:ea typeface="Roboto" panose="02000000000000000000" pitchFamily="34" charset="-122"/>
                <a:cs typeface="IBM Plex Sans Medium" panose="020B0803050203000203" pitchFamily="34" charset="0"/>
              </a:rPr>
              <a:t>IAM, IAM Access Analyzer, AWS SSO, Cognito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IBM Plex Sans Medium" panose="020B0803050203000203" pitchFamily="34" charset="0"/>
              <a:ea typeface="Roboto" panose="02000000000000000000" pitchFamily="34" charset="-122"/>
              <a:cs typeface="IBM Plex Sans Medium" panose="020B0803050203000203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05" y="1921510"/>
            <a:ext cx="567055" cy="56705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21805" y="2772410"/>
            <a:ext cx="29819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0"/>
              </a:rPr>
              <a:t>Monitoring &amp; Detection</a:t>
            </a:r>
            <a:endParaRPr lang="en-US" sz="2000" b="1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821805" y="3262630"/>
            <a:ext cx="637984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BM Plex Sans Medium" panose="020B0803050203000203" pitchFamily="34" charset="0"/>
                <a:ea typeface="Roboto" panose="02000000000000000000" pitchFamily="34" charset="-122"/>
                <a:cs typeface="IBM Plex Sans Medium" panose="020B0803050203000203" pitchFamily="34" charset="0"/>
              </a:rPr>
              <a:t>CloudTrail, GuardDuty, CloudWatch, Detective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IBM Plex Sans Medium" panose="020B0803050203000203" pitchFamily="34" charset="0"/>
              <a:ea typeface="Roboto" panose="02000000000000000000" pitchFamily="34" charset="-122"/>
              <a:cs typeface="IBM Plex Sans Medium" panose="020B0803050203000203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4192270"/>
            <a:ext cx="567055" cy="56705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58750" y="5043170"/>
            <a:ext cx="28352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0"/>
              </a:rPr>
              <a:t>Automation &amp; Logic</a:t>
            </a:r>
            <a:endParaRPr lang="en-US" sz="2000" b="1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58750" y="5533390"/>
            <a:ext cx="637984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BM Plex Sans Medium" panose="020B0803050203000203" pitchFamily="34" charset="0"/>
                <a:ea typeface="Roboto" panose="02000000000000000000" pitchFamily="34" charset="-122"/>
                <a:cs typeface="IBM Plex Sans Medium" panose="020B0803050203000203" pitchFamily="34" charset="0"/>
              </a:rPr>
              <a:t>EventBridge, Lambda, SNS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IBM Plex Sans Medium" panose="020B0803050203000203" pitchFamily="34" charset="0"/>
              <a:ea typeface="Roboto" panose="02000000000000000000" pitchFamily="34" charset="-122"/>
              <a:cs typeface="IBM Plex Sans Medium" panose="020B0803050203000203" pitchFamily="3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05" y="4192270"/>
            <a:ext cx="567055" cy="56705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821805" y="5043170"/>
            <a:ext cx="28352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0"/>
              </a:rPr>
              <a:t>Data &amp; Compliance</a:t>
            </a:r>
            <a:endParaRPr lang="en-US" sz="2000" b="1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6821805" y="5533390"/>
            <a:ext cx="637984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IBM Plex Sans Medium" panose="020B0803050203000203" pitchFamily="34" charset="0"/>
                <a:ea typeface="Roboto" panose="02000000000000000000" pitchFamily="34" charset="-122"/>
                <a:cs typeface="IBM Plex Sans Medium" panose="020B0803050203000203" pitchFamily="34" charset="0"/>
              </a:rPr>
              <a:t>Athena, S3, DynamoDB, Organizations, SCPs, KMS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IBM Plex Sans Medium" panose="020B0803050203000203" pitchFamily="34" charset="0"/>
              <a:ea typeface="Roboto" panose="02000000000000000000" pitchFamily="34" charset="-122"/>
              <a:cs typeface="IBM Plex Sans Medium" panose="020B080305020300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13" grpId="0"/>
      <p:bldP spid="13" grpId="1"/>
      <p:bldP spid="14" grpId="0"/>
      <p:bldP spid="14" grpId="1"/>
      <p:bldP spid="17" grpId="0"/>
      <p:bldP spid="17" grpId="1"/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2000" cy="6944995"/>
          </a:xfrm>
          <a:prstGeom prst="rect">
            <a:avLst/>
          </a:prstGeom>
        </p:spPr>
      </p:pic>
      <p:pic>
        <p:nvPicPr>
          <p:cNvPr id="15" name="Picture 14" descr="a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65" y="5995670"/>
            <a:ext cx="1438910" cy="86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a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090" y="5995035"/>
            <a:ext cx="1438910" cy="8623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98120" y="577215"/>
            <a:ext cx="9503410" cy="5543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350"/>
              </a:lnSpc>
              <a:buNone/>
            </a:pPr>
            <a:r>
              <a:rPr lang="en-US" sz="3600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Implementation Steps: Building Secure Access</a:t>
            </a:r>
            <a:endParaRPr lang="en-US" sz="3600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342265" y="1442085"/>
            <a:ext cx="76835" cy="1064895"/>
          </a:xfrm>
          <a:prstGeom prst="roundRect">
            <a:avLst>
              <a:gd name="adj" fmla="val 15009"/>
            </a:avLst>
          </a:prstGeom>
          <a:solidFill>
            <a:srgbClr val="484B51"/>
          </a:solidFill>
        </p:spPr>
      </p:sp>
      <p:sp>
        <p:nvSpPr>
          <p:cNvPr id="6" name="Text 2"/>
          <p:cNvSpPr/>
          <p:nvPr/>
        </p:nvSpPr>
        <p:spPr>
          <a:xfrm>
            <a:off x="608965" y="1477010"/>
            <a:ext cx="3255645" cy="2774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IAM Baseline &amp; Access Analyzer</a:t>
            </a:r>
            <a:endParaRPr lang="en-US" b="1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08965" y="1854200"/>
            <a:ext cx="11257915" cy="79375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Initial setup of IAM roles and users. Configured IAM Access Analyzer to identify unintended external access to resources,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ensuring a secure starting point.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08965" y="2785745"/>
            <a:ext cx="2218690" cy="2774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Logging &amp; Monitoring</a:t>
            </a:r>
            <a:endParaRPr lang="en-US" b="1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8965" y="3201035"/>
            <a:ext cx="11352530" cy="5676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Enabled CloudTrail for all API activity logging. Integrated GuardDuty for intelligent threat detection, providing real-time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security insights across the AWS environment.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08965" y="4094480"/>
            <a:ext cx="2753360" cy="2774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Least-Privilege Automation</a:t>
            </a:r>
            <a:endParaRPr lang="en-US" b="1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08965" y="4483735"/>
            <a:ext cx="10901045" cy="5880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Developed Lambda functions triggered by EventBridge rules to automatically remediate over-privileged roles.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SNS notifications for security alerts.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08965" y="5455285"/>
            <a:ext cx="2546350" cy="2774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50"/>
              </a:lnSpc>
              <a:buNone/>
            </a:pPr>
            <a:endParaRPr lang="en-US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08965" y="5838190"/>
            <a:ext cx="12234545" cy="5365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200"/>
              </a:lnSpc>
              <a:buNone/>
            </a:pPr>
            <a:endParaRPr lang="en-US" sz="1600" dirty="0">
              <a:solidFill>
                <a:schemeClr val="bg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08965" y="5467350"/>
            <a:ext cx="2218690" cy="2774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IAM Usage Analysis</a:t>
            </a:r>
            <a:endParaRPr lang="en-US" b="1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608965" y="5787390"/>
            <a:ext cx="9925050" cy="5880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Utilised Athena to query CloudTrail logs stored in S3, enabling detailed analysis of IAM permissions usage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to refine and optimise policies.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2" name="Shape 1"/>
          <p:cNvSpPr/>
          <p:nvPr/>
        </p:nvSpPr>
        <p:spPr>
          <a:xfrm>
            <a:off x="342265" y="2748915"/>
            <a:ext cx="76835" cy="1064895"/>
          </a:xfrm>
          <a:prstGeom prst="roundRect">
            <a:avLst>
              <a:gd name="adj" fmla="val 15009"/>
            </a:avLst>
          </a:prstGeom>
          <a:solidFill>
            <a:srgbClr val="484B51"/>
          </a:solidFill>
        </p:spPr>
      </p:sp>
      <p:sp>
        <p:nvSpPr>
          <p:cNvPr id="23" name="Shape 1"/>
          <p:cNvSpPr/>
          <p:nvPr/>
        </p:nvSpPr>
        <p:spPr>
          <a:xfrm>
            <a:off x="342265" y="4055745"/>
            <a:ext cx="76835" cy="1064895"/>
          </a:xfrm>
          <a:prstGeom prst="roundRect">
            <a:avLst>
              <a:gd name="adj" fmla="val 15009"/>
            </a:avLst>
          </a:prstGeom>
          <a:solidFill>
            <a:srgbClr val="484B51"/>
          </a:solidFill>
        </p:spPr>
      </p:sp>
      <p:sp>
        <p:nvSpPr>
          <p:cNvPr id="24" name="Shape 1"/>
          <p:cNvSpPr/>
          <p:nvPr/>
        </p:nvSpPr>
        <p:spPr>
          <a:xfrm>
            <a:off x="342265" y="5431155"/>
            <a:ext cx="76835" cy="1064895"/>
          </a:xfrm>
          <a:prstGeom prst="roundRect">
            <a:avLst>
              <a:gd name="adj" fmla="val 15009"/>
            </a:avLst>
          </a:prstGeom>
          <a:solidFill>
            <a:srgbClr val="484B51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4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9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4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9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a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725" y="6082665"/>
            <a:ext cx="1438910" cy="8623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74320" y="384810"/>
            <a:ext cx="10373360" cy="5365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400"/>
              </a:lnSpc>
              <a:buNone/>
            </a:pPr>
            <a:r>
              <a:rPr sz="3600">
                <a:solidFill>
                  <a:srgbClr val="FF9D00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🔒</a:t>
            </a:r>
            <a:r>
              <a:rPr lang="en-US" sz="3600">
                <a:solidFill>
                  <a:srgbClr val="FFFFFF"/>
                </a:solidFill>
                <a:latin typeface="IBM Plex Sans Medium" panose="020B0803050203000203" pitchFamily="34" charset="0"/>
                <a:cs typeface="IBM Plex Sans Medium" panose="020B0803050203000203" pitchFamily="34" charset="0"/>
                <a:sym typeface="+mn-ea"/>
              </a:rPr>
              <a:t>  </a:t>
            </a:r>
            <a:r>
              <a:rPr lang="en-US" sz="36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Testing and Validation: Proving Effectiveness</a:t>
            </a:r>
            <a:endParaRPr lang="en-US" sz="3600" dirty="0">
              <a:solidFill>
                <a:srgbClr val="FFFFFF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489942" y="1102400"/>
            <a:ext cx="13650516" cy="22395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Rigorous testing ensured the platform's security and efficiency. We used multiple AWS tools to validate our implementation.</a:t>
            </a:r>
            <a:endParaRPr lang="en-US" dirty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74320" y="1840230"/>
            <a:ext cx="3006725" cy="3670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Validation Methods</a:t>
            </a:r>
            <a:endParaRPr lang="en-US" sz="2400" dirty="0">
              <a:solidFill>
                <a:srgbClr val="FFFFFF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92125" y="2506345"/>
            <a:ext cx="11518265" cy="3556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CloudTrail Logs:</a:t>
            </a:r>
            <a:r>
              <a:rPr lang="en-US" sz="1600" dirty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Analysed API call patterns for unauthorized attempts and policy enforcement and IAM activity Trails.</a:t>
            </a:r>
            <a:endParaRPr lang="en-US" sz="1600" dirty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92125" y="4359910"/>
            <a:ext cx="11595100" cy="32766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Athena Log Queries: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Custom SQL queries against CloudTrail data to confirm no excessive privelege escalations or policy violations.</a:t>
            </a:r>
            <a:endParaRPr lang="en-US" sz="1600" dirty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92125" y="3429635"/>
            <a:ext cx="11595735" cy="3136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GuardDuty Findings:</a:t>
            </a:r>
            <a:r>
              <a:rPr lang="en-US" sz="1600" dirty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Monitored alerts for suspicious activity and misconfigurations, validating real-time threat detection.</a:t>
            </a:r>
            <a:endParaRPr lang="en-US" sz="1600" dirty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0" y="5335270"/>
            <a:ext cx="12192635" cy="953135"/>
          </a:xfrm>
          <a:prstGeom prst="roundRect">
            <a:avLst>
              <a:gd name="adj" fmla="val 2203"/>
            </a:avLst>
          </a:prstGeom>
          <a:solidFill>
            <a:srgbClr val="183A13"/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6" y="5457150"/>
            <a:ext cx="343040" cy="2743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0885" y="5500370"/>
            <a:ext cx="2766060" cy="28194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Key Validation Results:</a:t>
            </a:r>
            <a:endParaRPr lang="en-US" sz="2000" dirty="0">
              <a:solidFill>
                <a:srgbClr val="FFFFFF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363220" y="5846445"/>
            <a:ext cx="9341485" cy="3346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Our validation confirmed a significant reduction in security risks and enhanced control over access.</a:t>
            </a:r>
            <a:endParaRPr lang="en-US" sz="1600" dirty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15290" y="2880995"/>
            <a:ext cx="1159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IAM Access Analyzer:</a:t>
            </a:r>
            <a:r>
              <a:rPr lang="en-US" sz="1600">
                <a:solidFill>
                  <a:srgbClr val="FFFFFF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 Verified Least-Privelege policies, detected unused permissions, and validated trust relationships.</a:t>
            </a:r>
            <a:endParaRPr lang="en-US" sz="1600">
              <a:solidFill>
                <a:srgbClr val="FFFFFF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12750" y="3804920"/>
            <a:ext cx="1159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EventBridge + Lambda Alerts:</a:t>
            </a:r>
            <a:r>
              <a:rPr lang="en-US" sz="1600">
                <a:solidFill>
                  <a:srgbClr val="FFFFFF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 Tested automated triggers on policy misconfigurations and unauthorized access attempts</a:t>
            </a:r>
            <a:endParaRPr lang="en-US" sz="1600">
              <a:solidFill>
                <a:srgbClr val="FFFFFF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15290" y="4728845"/>
            <a:ext cx="1151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Test IAM Users:</a:t>
            </a:r>
            <a:r>
              <a:rPr lang="en-US" sz="1600">
                <a:solidFill>
                  <a:srgbClr val="FFFFFF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 Created test users with restricted roles to simulate least-privelege operations and validate access boundaries.</a:t>
            </a:r>
            <a:endParaRPr lang="en-US" sz="1600">
              <a:solidFill>
                <a:srgbClr val="FFFFFF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8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6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4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17" grpId="0"/>
      <p:bldP spid="17" grpId="1"/>
      <p:bldP spid="9" grpId="0"/>
      <p:bldP spid="9" grpId="1"/>
      <p:bldP spid="18" grpId="0"/>
      <p:bldP spid="18" grpId="1"/>
      <p:bldP spid="8" grpId="0"/>
      <p:bldP spid="8" grpId="1"/>
      <p:bldP spid="19" grpId="0"/>
      <p:bldP spid="19" grpId="1"/>
      <p:bldP spid="13" grpId="0"/>
      <p:bldP spid="13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a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090" y="5995035"/>
            <a:ext cx="1438910" cy="8623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2720" y="546100"/>
            <a:ext cx="11924030" cy="7226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Key Results: Tangible Security Enhancements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173355" y="1317625"/>
            <a:ext cx="11924030" cy="3702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Our Zero Trust IAM platform delivered significant improvements in AWS security posture and operational efficiency.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424815" y="2480310"/>
            <a:ext cx="2745105" cy="763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40-60%</a:t>
            </a:r>
            <a:endParaRPr lang="en-US" sz="5850" dirty="0"/>
          </a:p>
        </p:txBody>
      </p:sp>
      <p:sp>
        <p:nvSpPr>
          <p:cNvPr id="7" name="Text 3"/>
          <p:cNvSpPr/>
          <p:nvPr/>
        </p:nvSpPr>
        <p:spPr>
          <a:xfrm>
            <a:off x="172720" y="3528695"/>
            <a:ext cx="2745105" cy="7226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Reduced Over-Privileged Roles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349250" y="4391025"/>
            <a:ext cx="2745105" cy="7404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Through automated</a:t>
            </a:r>
            <a:endParaRPr lang="en-US" sz="175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least-privilege enforcement.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3312160" y="2476500"/>
            <a:ext cx="2745105" cy="763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100%</a:t>
            </a:r>
            <a:endParaRPr lang="en-US" sz="5850" dirty="0"/>
          </a:p>
        </p:txBody>
      </p:sp>
      <p:sp>
        <p:nvSpPr>
          <p:cNvPr id="10" name="Text 6"/>
          <p:cNvSpPr/>
          <p:nvPr/>
        </p:nvSpPr>
        <p:spPr>
          <a:xfrm>
            <a:off x="3312160" y="3528695"/>
            <a:ext cx="2745105" cy="7226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Enforced Session-Based Access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3312160" y="4390390"/>
            <a:ext cx="2745105" cy="7404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Implementing strict</a:t>
            </a:r>
            <a:endParaRPr lang="en-US" sz="1750" dirty="0">
              <a:solidFill>
                <a:srgbClr val="D4D4D1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Zero Trust principles.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200140" y="2476500"/>
            <a:ext cx="2745105" cy="763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2 min</a:t>
            </a:r>
            <a:endParaRPr lang="en-US" sz="5850" dirty="0"/>
          </a:p>
        </p:txBody>
      </p:sp>
      <p:sp>
        <p:nvSpPr>
          <p:cNvPr id="13" name="Text 9"/>
          <p:cNvSpPr/>
          <p:nvPr/>
        </p:nvSpPr>
        <p:spPr>
          <a:xfrm>
            <a:off x="6174105" y="3528695"/>
            <a:ext cx="2745105" cy="7226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Misconfiguration Flagging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6275705" y="4377690"/>
            <a:ext cx="2745105" cy="7404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detection and alerts.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175115" y="2476500"/>
            <a:ext cx="2745105" cy="7632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100%</a:t>
            </a:r>
            <a:endParaRPr lang="en-US" sz="5850" dirty="0"/>
          </a:p>
        </p:txBody>
      </p:sp>
      <p:sp>
        <p:nvSpPr>
          <p:cNvPr id="17" name="Text 12"/>
          <p:cNvSpPr/>
          <p:nvPr/>
        </p:nvSpPr>
        <p:spPr>
          <a:xfrm>
            <a:off x="9260840" y="3528695"/>
            <a:ext cx="2574925" cy="36131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IAM Usage Monitoring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238615" y="4029710"/>
            <a:ext cx="2745105" cy="7404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Comprehensive visibility into permissions.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a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090" y="5995035"/>
            <a:ext cx="1438910" cy="8623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2720" y="483870"/>
            <a:ext cx="5374005" cy="7270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Benefits of This Project</a:t>
            </a:r>
            <a:endParaRPr lang="en-US" sz="4450" b="1" dirty="0">
              <a:solidFill>
                <a:schemeClr val="bg1"/>
              </a:solidFill>
              <a:latin typeface="IBM Plex Sans Medium" panose="020B0803050203000203" pitchFamily="34" charset="0"/>
              <a:ea typeface="IBM Plex Sans Medium" panose="020B0803050203000203" pitchFamily="34" charset="-122"/>
              <a:cs typeface="IBM Plex Sans Medium" panose="020B0803050203000203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72720" y="1574165"/>
            <a:ext cx="11672570" cy="3727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project demonstrates practical skills in cloud security, automation, and effective risk management within AWS.</a:t>
            </a:r>
            <a:endParaRPr lang="en-US" sz="2000" dirty="0"/>
          </a:p>
        </p:txBody>
      </p:sp>
      <p:sp>
        <p:nvSpPr>
          <p:cNvPr id="6" name="Shape 2"/>
          <p:cNvSpPr/>
          <p:nvPr/>
        </p:nvSpPr>
        <p:spPr>
          <a:xfrm>
            <a:off x="172720" y="2628265"/>
            <a:ext cx="3755390" cy="125095"/>
          </a:xfrm>
          <a:prstGeom prst="roundRect">
            <a:avLst>
              <a:gd name="adj" fmla="val 27907"/>
            </a:avLst>
          </a:prstGeom>
          <a:solidFill>
            <a:srgbClr val="FF9A00"/>
          </a:solidFill>
        </p:spPr>
      </p:sp>
      <p:sp>
        <p:nvSpPr>
          <p:cNvPr id="7" name="Shape 3"/>
          <p:cNvSpPr/>
          <p:nvPr/>
        </p:nvSpPr>
        <p:spPr>
          <a:xfrm>
            <a:off x="1745615" y="2310130"/>
            <a:ext cx="608965" cy="698500"/>
          </a:xfrm>
          <a:prstGeom prst="roundRect">
            <a:avLst>
              <a:gd name="adj" fmla="val 134383"/>
            </a:avLst>
          </a:prstGeom>
          <a:solidFill>
            <a:srgbClr val="FF9A00"/>
          </a:solidFill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95" y="2484755"/>
            <a:ext cx="243840" cy="3492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2590" y="3240405"/>
            <a:ext cx="310578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Improved Security Posture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02590" y="3743960"/>
            <a:ext cx="3295015" cy="14890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Strengthened overall cloud security by adopting Zero Trust and least privilege principles, reducing vulnerabilities.</a:t>
            </a:r>
            <a:endParaRPr lang="en-US" sz="1750" dirty="0"/>
          </a:p>
        </p:txBody>
      </p:sp>
      <p:grpSp>
        <p:nvGrpSpPr>
          <p:cNvPr id="3" name="Group 2"/>
          <p:cNvGrpSpPr/>
          <p:nvPr/>
        </p:nvGrpSpPr>
        <p:grpSpPr>
          <a:xfrm>
            <a:off x="4131310" y="2310130"/>
            <a:ext cx="3755390" cy="698500"/>
            <a:chOff x="6506" y="3638"/>
            <a:chExt cx="5914" cy="1100"/>
          </a:xfrm>
        </p:grpSpPr>
        <p:sp>
          <p:nvSpPr>
            <p:cNvPr id="11" name="Shape 6"/>
            <p:cNvSpPr/>
            <p:nvPr/>
          </p:nvSpPr>
          <p:spPr>
            <a:xfrm>
              <a:off x="6506" y="4139"/>
              <a:ext cx="5914" cy="197"/>
            </a:xfrm>
            <a:prstGeom prst="roundRect">
              <a:avLst>
                <a:gd name="adj" fmla="val 27907"/>
              </a:avLst>
            </a:prstGeom>
            <a:solidFill>
              <a:srgbClr val="FF9A00"/>
            </a:solidFill>
          </p:spPr>
        </p:sp>
        <p:sp>
          <p:nvSpPr>
            <p:cNvPr id="12" name="Shape 7"/>
            <p:cNvSpPr/>
            <p:nvPr/>
          </p:nvSpPr>
          <p:spPr>
            <a:xfrm>
              <a:off x="8983" y="3638"/>
              <a:ext cx="959" cy="1100"/>
            </a:xfrm>
            <a:prstGeom prst="roundRect">
              <a:avLst>
                <a:gd name="adj" fmla="val 134383"/>
              </a:avLst>
            </a:prstGeom>
            <a:solidFill>
              <a:srgbClr val="FF9A00"/>
            </a:solidFill>
          </p:spPr>
        </p:sp>
        <p:pic>
          <p:nvPicPr>
            <p:cNvPr id="13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1" y="3913"/>
              <a:ext cx="384" cy="550"/>
            </a:xfrm>
            <a:prstGeom prst="rect">
              <a:avLst/>
            </a:prstGeom>
          </p:spPr>
        </p:pic>
      </p:grpSp>
      <p:sp>
        <p:nvSpPr>
          <p:cNvPr id="14" name="Text 8"/>
          <p:cNvSpPr/>
          <p:nvPr/>
        </p:nvSpPr>
        <p:spPr>
          <a:xfrm>
            <a:off x="4361815" y="3240405"/>
            <a:ext cx="3295015" cy="7270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Practical AWS Security Tool Application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4361815" y="4107815"/>
            <a:ext cx="3295015" cy="14890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Gained hands-on experience with critical AWS security services like IAM, Access Analyzer, CloudTrail, and GuardDuty.</a:t>
            </a:r>
            <a:endParaRPr lang="en-US" sz="1750" dirty="0"/>
          </a:p>
        </p:txBody>
      </p:sp>
      <p:grpSp>
        <p:nvGrpSpPr>
          <p:cNvPr id="23" name="Group 22"/>
          <p:cNvGrpSpPr/>
          <p:nvPr/>
        </p:nvGrpSpPr>
        <p:grpSpPr>
          <a:xfrm>
            <a:off x="8089265" y="2310130"/>
            <a:ext cx="3755390" cy="698500"/>
            <a:chOff x="12739" y="3638"/>
            <a:chExt cx="5914" cy="1100"/>
          </a:xfrm>
        </p:grpSpPr>
        <p:sp>
          <p:nvSpPr>
            <p:cNvPr id="17" name="Shape 10"/>
            <p:cNvSpPr/>
            <p:nvPr/>
          </p:nvSpPr>
          <p:spPr>
            <a:xfrm>
              <a:off x="12739" y="4139"/>
              <a:ext cx="5914" cy="197"/>
            </a:xfrm>
            <a:prstGeom prst="roundRect">
              <a:avLst>
                <a:gd name="adj" fmla="val 27907"/>
              </a:avLst>
            </a:prstGeom>
            <a:solidFill>
              <a:srgbClr val="FF9A00"/>
            </a:solidFill>
          </p:spPr>
        </p:sp>
        <p:sp>
          <p:nvSpPr>
            <p:cNvPr id="18" name="Shape 11"/>
            <p:cNvSpPr/>
            <p:nvPr/>
          </p:nvSpPr>
          <p:spPr>
            <a:xfrm>
              <a:off x="15217" y="3638"/>
              <a:ext cx="959" cy="1100"/>
            </a:xfrm>
            <a:prstGeom prst="roundRect">
              <a:avLst>
                <a:gd name="adj" fmla="val 134383"/>
              </a:avLst>
            </a:prstGeom>
            <a:solidFill>
              <a:srgbClr val="FF9A00"/>
            </a:solidFill>
          </p:spPr>
        </p:sp>
        <p:pic>
          <p:nvPicPr>
            <p:cNvPr id="19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5" y="3913"/>
              <a:ext cx="384" cy="550"/>
            </a:xfrm>
            <a:prstGeom prst="rect">
              <a:avLst/>
            </a:prstGeom>
          </p:spPr>
        </p:pic>
      </p:grpSp>
      <p:sp>
        <p:nvSpPr>
          <p:cNvPr id="20" name="Text 12"/>
          <p:cNvSpPr/>
          <p:nvPr/>
        </p:nvSpPr>
        <p:spPr>
          <a:xfrm>
            <a:off x="8319770" y="3240405"/>
            <a:ext cx="3611245" cy="7270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803050203000203" pitchFamily="34" charset="0"/>
                <a:ea typeface="IBM Plex Sans Medium" panose="020B0803050203000203" pitchFamily="34" charset="-122"/>
                <a:cs typeface="IBM Plex Sans Medium" panose="020B0803050203000203" pitchFamily="34" charset="-120"/>
              </a:rPr>
              <a:t>Demonstrated Operational Security &amp; Automation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8319770" y="4107815"/>
            <a:ext cx="3295015" cy="14890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Showcased ability to implement automated security solutions, proving efficiency and proactive risk mitigation.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6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1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4" grpId="0"/>
      <p:bldP spid="14" grpId="0"/>
      <p:bldP spid="16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5199</Words>
  <Application>WPS Presentation</Application>
  <PresentationFormat>Widescreen</PresentationFormat>
  <Paragraphs>171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IBM Plex Sans Medium</vt:lpstr>
      <vt:lpstr>Yu Gothic UI Semibold</vt:lpstr>
      <vt:lpstr>IBM Plex Sans Medium</vt:lpstr>
      <vt:lpstr>IBM Plex Sans Medium</vt:lpstr>
      <vt:lpstr>Roboto</vt:lpstr>
      <vt:lpstr>Roboto</vt:lpstr>
      <vt:lpstr>Roboto</vt:lpstr>
      <vt:lpstr>Calibri Light</vt:lpstr>
      <vt:lpstr>Microsoft YaHei</vt:lpstr>
      <vt:lpstr>Arial Unicode MS</vt:lpstr>
      <vt:lpstr>Calibri</vt:lpstr>
      <vt:lpstr>Wingdings</vt:lpstr>
      <vt:lpstr>Times New Roman</vt:lpstr>
      <vt:lpstr>Microsoft JhengHei UI</vt:lpstr>
      <vt:lpstr>Office Theme</vt:lpstr>
      <vt:lpstr>PowerPoint 演示文稿</vt:lpstr>
      <vt:lpstr>PowerPoint 演示文稿</vt:lpstr>
      <vt:lpstr>🎯   Our Project Objectives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syhas</cp:lastModifiedBy>
  <cp:revision>41</cp:revision>
  <dcterms:created xsi:type="dcterms:W3CDTF">2025-07-13T02:12:00Z</dcterms:created>
  <dcterms:modified xsi:type="dcterms:W3CDTF">2025-08-07T17:55:33Z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E03D414F307441E5A47A3D7FC5FF73AD_13</vt:lpwstr>
  </property>
  <property fmtid="{D5CDD505-2E9C-101B-9397-08002B2CF9AE}" pid="3" name="KSOProductBuildVer">
    <vt:lpwstr>1033-12.2.0.21931</vt:lpwstr>
  </property>
</Properties>
</file>